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9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7" r:id="rId6"/>
    <p:sldId id="281" r:id="rId7"/>
    <p:sldId id="279" r:id="rId8"/>
    <p:sldId id="258" r:id="rId9"/>
    <p:sldId id="282" r:id="rId10"/>
  </p:sldIdLst>
  <p:sldSz cx="9144000" cy="6858000" type="screen4x3"/>
  <p:notesSz cx="6985000" cy="92837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6F5EDB6-257D-4994-99E5-2F276E039F2D}" type="datetimeFigureOut">
              <a:rPr lang="en-US" altLang="en-US"/>
              <a:pPr>
                <a:defRPr/>
              </a:pPr>
              <a:t>11/7/2016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478D783-B18A-4774-B621-C5474C4B120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598594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61CF48E-699F-4A1F-BEA3-2AE5A938C517}" type="datetimeFigureOut">
              <a:rPr lang="en-US" altLang="en-US"/>
              <a:pPr>
                <a:defRPr/>
              </a:pPr>
              <a:t>11/7/2016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E8A01BE-1097-4EE5-B786-3E6815C9767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657388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55327"/>
            <a:ext cx="9144000" cy="1470025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defRPr sz="3000" b="0" i="0" baseline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905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8537575" y="6275388"/>
            <a:ext cx="6064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fld id="{2CE10FD2-6297-48ED-9B79-C728E380FD77}" type="slidenum">
              <a:rPr lang="en-US" altLang="en-US" sz="1600" smtClean="0">
                <a:solidFill>
                  <a:srgbClr val="FFFFFF"/>
                </a:solidFill>
                <a:latin typeface="Calibri Light" panose="020F0302020204030204" pitchFamily="34" charset="0"/>
              </a:rPr>
              <a:pPr algn="ctr" eaLnBrk="1" hangingPunct="1">
                <a:defRPr/>
              </a:pPr>
              <a:t>‹#›</a:t>
            </a:fld>
            <a:endParaRPr lang="en-US" altLang="en-US" sz="1800" dirty="0" smtClean="0">
              <a:solidFill>
                <a:srgbClr val="FFFFFF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87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8537575" y="6275388"/>
            <a:ext cx="6064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fld id="{65031B2D-B865-40A6-A22D-B62746F0E76E}" type="slidenum">
              <a:rPr lang="en-US" altLang="en-US" sz="1600" smtClean="0">
                <a:solidFill>
                  <a:srgbClr val="FFFFFF"/>
                </a:solidFill>
                <a:latin typeface="Calibri Light" panose="020F0302020204030204" pitchFamily="34" charset="0"/>
              </a:rPr>
              <a:pPr algn="ctr" eaLnBrk="1" hangingPunct="1">
                <a:defRPr/>
              </a:pPr>
              <a:t>‹#›</a:t>
            </a:fld>
            <a:endParaRPr lang="en-US" altLang="en-US" sz="1800" dirty="0" smtClean="0">
              <a:solidFill>
                <a:srgbClr val="FFFFFF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7189"/>
            <a:ext cx="8229600" cy="85875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62849"/>
            <a:ext cx="4038600" cy="3685968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62849"/>
            <a:ext cx="4038600" cy="3685968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598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8537575" y="6275388"/>
            <a:ext cx="6064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fld id="{786EFAE5-ABB3-4A3A-B4DF-FEEE0CB19022}" type="slidenum">
              <a:rPr lang="en-US" altLang="en-US" sz="1600" smtClean="0">
                <a:solidFill>
                  <a:srgbClr val="FFFFFF"/>
                </a:solidFill>
                <a:latin typeface="Calibri Light" panose="020F0302020204030204" pitchFamily="34" charset="0"/>
              </a:rPr>
              <a:pPr algn="ctr" eaLnBrk="1" hangingPunct="1">
                <a:defRPr/>
              </a:pPr>
              <a:t>‹#›</a:t>
            </a:fld>
            <a:endParaRPr lang="en-US" altLang="en-US" sz="1800" dirty="0" smtClean="0">
              <a:solidFill>
                <a:srgbClr val="FFFFFF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31999"/>
            <a:ext cx="4040188" cy="46181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93817"/>
            <a:ext cx="4040188" cy="33630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31999"/>
            <a:ext cx="4041775" cy="4584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93817"/>
            <a:ext cx="4041775" cy="33630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767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8537575" y="6275388"/>
            <a:ext cx="6064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fld id="{5891C781-1B17-45A0-A996-8EBFF87F950A}" type="slidenum">
              <a:rPr lang="en-US" altLang="en-US" sz="1600" smtClean="0">
                <a:solidFill>
                  <a:srgbClr val="FFFFFF"/>
                </a:solidFill>
                <a:latin typeface="Calibri Light" panose="020F0302020204030204" pitchFamily="34" charset="0"/>
              </a:rPr>
              <a:pPr algn="ctr" eaLnBrk="1" hangingPunct="1">
                <a:defRPr/>
              </a:pPr>
              <a:t>‹#›</a:t>
            </a:fld>
            <a:endParaRPr lang="en-US" altLang="en-US" sz="1800" dirty="0" smtClean="0">
              <a:solidFill>
                <a:srgbClr val="FFFFFF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6970"/>
            <a:ext cx="3008313" cy="120842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46970"/>
            <a:ext cx="5111750" cy="45261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55394"/>
            <a:ext cx="3008313" cy="33176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685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8537575" y="6275388"/>
            <a:ext cx="6064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fld id="{10F2C636-BCC6-4D8A-BEB2-7171BB6683BA}" type="slidenum">
              <a:rPr lang="en-US" altLang="en-US" sz="1600" smtClean="0">
                <a:solidFill>
                  <a:srgbClr val="FFFFFF"/>
                </a:solidFill>
                <a:latin typeface="Calibri Light" panose="020F0302020204030204" pitchFamily="34" charset="0"/>
              </a:rPr>
              <a:pPr algn="ctr" eaLnBrk="1" hangingPunct="1">
                <a:defRPr/>
              </a:pPr>
              <a:t>‹#›</a:t>
            </a:fld>
            <a:endParaRPr lang="en-US" altLang="en-US" sz="1800" dirty="0" smtClean="0">
              <a:solidFill>
                <a:srgbClr val="FFFFFF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211" y="4800600"/>
            <a:ext cx="776624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31212" y="1054485"/>
            <a:ext cx="7766243" cy="367309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211" y="5367338"/>
            <a:ext cx="7766243" cy="5138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460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47750"/>
            <a:ext cx="82296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070100"/>
            <a:ext cx="8229600" cy="381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98723"/>
            <a:ext cx="9144000" cy="4336069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ea typeface="ＭＳ Ｐゴシック" charset="0"/>
              </a:rPr>
              <a:t>Advisory Committee for Business &amp; Operations</a:t>
            </a:r>
            <a:br>
              <a:rPr lang="en-US" sz="3600" dirty="0" smtClean="0">
                <a:ea typeface="ＭＳ Ｐゴシック" charset="0"/>
              </a:rPr>
            </a:br>
            <a:r>
              <a:rPr lang="en-US" sz="3600" dirty="0" smtClean="0">
                <a:ea typeface="ＭＳ Ｐゴシック" charset="0"/>
              </a:rPr>
              <a:t>November 29-30, 2016</a:t>
            </a:r>
            <a:br>
              <a:rPr lang="en-US" sz="3600" dirty="0" smtClean="0">
                <a:ea typeface="ＭＳ Ｐゴシック" charset="0"/>
              </a:rPr>
            </a:br>
            <a:r>
              <a:rPr lang="en-US" sz="3600" dirty="0">
                <a:ea typeface="ＭＳ Ｐゴシック" charset="0"/>
              </a:rPr>
              <a:t/>
            </a:r>
            <a:br>
              <a:rPr lang="en-US" sz="3600" dirty="0">
                <a:ea typeface="ＭＳ Ｐゴシック" charset="0"/>
              </a:rPr>
            </a:br>
            <a:r>
              <a:rPr lang="en-US" sz="3600" dirty="0" smtClean="0">
                <a:ea typeface="ＭＳ Ｐゴシック" charset="0"/>
              </a:rPr>
              <a:t>Application of Lessons Learned from Other Lessons-Learned (LL) Programs</a:t>
            </a:r>
            <a:br>
              <a:rPr lang="en-US" sz="3600" dirty="0" smtClean="0">
                <a:ea typeface="ＭＳ Ｐゴシック" charset="0"/>
              </a:rPr>
            </a:br>
            <a:r>
              <a:rPr lang="en-US" sz="3600" dirty="0" smtClean="0">
                <a:ea typeface="ＭＳ Ｐゴシック" charset="0"/>
              </a:rPr>
              <a:t>  </a:t>
            </a:r>
            <a:r>
              <a:rPr lang="en-US" sz="3600" dirty="0">
                <a:ea typeface="ＭＳ Ｐゴシック" charset="0"/>
              </a:rPr>
              <a:t/>
            </a:r>
            <a:br>
              <a:rPr lang="en-US" sz="3600" dirty="0">
                <a:ea typeface="ＭＳ Ｐゴシック" charset="0"/>
              </a:rPr>
            </a:br>
            <a:r>
              <a:rPr lang="en-US" sz="2000" i="1" dirty="0" smtClean="0">
                <a:ea typeface="ＭＳ Ｐゴシック" charset="0"/>
              </a:rPr>
              <a:t>Rebecca Yasky</a:t>
            </a:r>
            <a:br>
              <a:rPr lang="en-US" sz="2000" i="1" dirty="0" smtClean="0">
                <a:ea typeface="ＭＳ Ｐゴシック" charset="0"/>
              </a:rPr>
            </a:br>
            <a:r>
              <a:rPr lang="en-US" sz="2000" i="1" dirty="0" smtClean="0">
                <a:ea typeface="ＭＳ Ｐゴシック" charset="0"/>
              </a:rPr>
              <a:t>Large Facilities Office (LFO)</a:t>
            </a:r>
            <a:br>
              <a:rPr lang="en-US" sz="2000" i="1" dirty="0" smtClean="0">
                <a:ea typeface="ＭＳ Ｐゴシック" charset="0"/>
              </a:rPr>
            </a:br>
            <a:endParaRPr lang="en-US" sz="2000" i="1" dirty="0"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865189"/>
            <a:ext cx="8229600" cy="623978"/>
          </a:xfrm>
        </p:spPr>
        <p:txBody>
          <a:bodyPr/>
          <a:lstStyle/>
          <a:p>
            <a:r>
              <a:rPr lang="en-US" altLang="en-US" dirty="0" smtClean="0"/>
              <a:t>Background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480460"/>
            <a:ext cx="8345424" cy="4406709"/>
          </a:xfrm>
        </p:spPr>
        <p:txBody>
          <a:bodyPr/>
          <a:lstStyle/>
          <a:p>
            <a:pPr>
              <a:defRPr/>
            </a:pPr>
            <a:r>
              <a:rPr lang="en-US" altLang="en-US" sz="2400" dirty="0" smtClean="0"/>
              <a:t>NAPA Recommendation 6.9: NSF </a:t>
            </a:r>
            <a:r>
              <a:rPr lang="en-US" altLang="en-US" sz="2400" dirty="0"/>
              <a:t>should </a:t>
            </a:r>
            <a:r>
              <a:rPr lang="en-US" altLang="en-US" sz="2400" u="sng" dirty="0"/>
              <a:t>formally</a:t>
            </a:r>
            <a:r>
              <a:rPr lang="en-US" altLang="en-US" sz="2400" dirty="0"/>
              <a:t> establish communities of practice </a:t>
            </a:r>
            <a:r>
              <a:rPr lang="en-US" altLang="en-US" sz="2400" dirty="0" smtClean="0"/>
              <a:t>(</a:t>
            </a:r>
            <a:r>
              <a:rPr lang="en-US" altLang="en-US" sz="2400" dirty="0" err="1" smtClean="0"/>
              <a:t>CoP</a:t>
            </a:r>
            <a:r>
              <a:rPr lang="en-US" altLang="en-US" sz="2400" dirty="0" smtClean="0"/>
              <a:t>) to </a:t>
            </a:r>
            <a:r>
              <a:rPr lang="en-US" altLang="en-US" sz="2400" dirty="0"/>
              <a:t>share best practices and implement a “lessons learned” requirement for all MREFC projects</a:t>
            </a:r>
            <a:r>
              <a:rPr lang="en-US" altLang="en-US" sz="2400" dirty="0" smtClean="0"/>
              <a:t>.</a:t>
            </a:r>
          </a:p>
          <a:p>
            <a:pPr>
              <a:defRPr/>
            </a:pPr>
            <a:endParaRPr lang="en-US" sz="1200" dirty="0" smtClean="0"/>
          </a:p>
          <a:p>
            <a:pPr>
              <a:defRPr/>
            </a:pPr>
            <a:r>
              <a:rPr lang="en-US" sz="2400" dirty="0" smtClean="0"/>
              <a:t>Panel identified </a:t>
            </a:r>
            <a:r>
              <a:rPr lang="en-US" sz="2400" dirty="0"/>
              <a:t>comparator science agencies </a:t>
            </a:r>
            <a:r>
              <a:rPr lang="en-US" sz="2400" dirty="0" smtClean="0"/>
              <a:t>– DOE and NASA.</a:t>
            </a:r>
          </a:p>
          <a:p>
            <a:pPr lvl="1">
              <a:defRPr/>
            </a:pPr>
            <a:r>
              <a:rPr lang="en-US" sz="2000" dirty="0" smtClean="0"/>
              <a:t>Key Difference: NSF’s Primary Role is Oversight, not Management</a:t>
            </a:r>
          </a:p>
          <a:p>
            <a:pPr>
              <a:defRPr/>
            </a:pPr>
            <a:endParaRPr lang="en-US" sz="1200" dirty="0" smtClean="0"/>
          </a:p>
          <a:p>
            <a:pPr>
              <a:defRPr/>
            </a:pPr>
            <a:r>
              <a:rPr lang="en-US" sz="2400" dirty="0" smtClean="0"/>
              <a:t>Lessons </a:t>
            </a:r>
            <a:r>
              <a:rPr lang="en-US" sz="2400" dirty="0"/>
              <a:t>learned is an organizational </a:t>
            </a:r>
            <a:r>
              <a:rPr lang="en-US" sz="2400" dirty="0" smtClean="0"/>
              <a:t>responsibility</a:t>
            </a:r>
          </a:p>
          <a:p>
            <a:pPr lvl="1">
              <a:defRPr/>
            </a:pPr>
            <a:r>
              <a:rPr lang="en-US" sz="2000" dirty="0" smtClean="0"/>
              <a:t>NSF is multi-disciplined, vertically-segregated</a:t>
            </a:r>
          </a:p>
          <a:p>
            <a:pPr lvl="1">
              <a:defRPr/>
            </a:pPr>
            <a:r>
              <a:rPr lang="en-US" sz="2000" dirty="0" smtClean="0"/>
              <a:t>NSF does more than just MREFC* projects</a:t>
            </a:r>
          </a:p>
          <a:p>
            <a:pPr marL="57150" indent="0">
              <a:buNone/>
              <a:defRPr/>
            </a:pPr>
            <a:endParaRPr lang="en-US" sz="1600" dirty="0" smtClean="0"/>
          </a:p>
          <a:p>
            <a:pPr marL="457200" lvl="1" indent="0">
              <a:buNone/>
              <a:defRPr/>
            </a:pPr>
            <a:r>
              <a:rPr lang="en-US" sz="1600" dirty="0" smtClean="0"/>
              <a:t>*Major Research Equipment and Facilities Construction</a:t>
            </a:r>
          </a:p>
          <a:p>
            <a:pPr lvl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8982"/>
            <a:ext cx="8686800" cy="622554"/>
          </a:xfrm>
        </p:spPr>
        <p:txBody>
          <a:bodyPr/>
          <a:lstStyle/>
          <a:p>
            <a:r>
              <a:rPr lang="en-US" dirty="0" smtClean="0"/>
              <a:t>Examples of Existing NSF </a:t>
            </a:r>
            <a:r>
              <a:rPr lang="en-US" dirty="0" err="1" smtClean="0"/>
              <a:t>CoP’s</a:t>
            </a:r>
            <a:r>
              <a:rPr lang="en-US" dirty="0" smtClean="0"/>
              <a:t> and LL’s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4024"/>
            <a:ext cx="8552688" cy="4342131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400" dirty="0" smtClean="0"/>
              <a:t>Integrated Project Teams – Internal, cross-Directorate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Program Officers Forum – Internal, cross-Directorate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Large Facilities Workshop – Internal and External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Federal </a:t>
            </a:r>
            <a:r>
              <a:rPr lang="en-US" sz="2400" dirty="0"/>
              <a:t>Project Management </a:t>
            </a:r>
            <a:r>
              <a:rPr lang="en-US" sz="2400" dirty="0" smtClean="0"/>
              <a:t>CoP - External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Directorate led community meetings/workshops - External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Synchrotron Program Officers – NIH, DOE, NSF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ALMA </a:t>
            </a:r>
            <a:r>
              <a:rPr lang="en-US" sz="2400" dirty="0" smtClean="0"/>
              <a:t>Science Operations Lessons Learned - Recipient</a:t>
            </a: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2400" dirty="0" smtClean="0"/>
              <a:t>Business System Review Lessons Learned – NSF</a:t>
            </a:r>
          </a:p>
        </p:txBody>
      </p:sp>
    </p:spTree>
    <p:extLst>
      <p:ext uri="{BB962C8B-B14F-4D97-AF65-F5344CB8AC3E}">
        <p14:creationId xmlns:p14="http://schemas.microsoft.com/office/powerpoint/2010/main" val="4094397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865188"/>
            <a:ext cx="8229600" cy="792162"/>
          </a:xfrm>
        </p:spPr>
        <p:txBody>
          <a:bodyPr/>
          <a:lstStyle/>
          <a:p>
            <a:r>
              <a:rPr lang="en-US" altLang="en-US" dirty="0" smtClean="0"/>
              <a:t>Concerns with Formalized LL Programs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780327"/>
            <a:ext cx="8229600" cy="4322762"/>
          </a:xfrm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en-US" dirty="0" smtClean="0"/>
              <a:t>Establishing an environment that participants feel comfortable sharing</a:t>
            </a:r>
          </a:p>
          <a:p>
            <a:pPr>
              <a:lnSpc>
                <a:spcPct val="120000"/>
              </a:lnSpc>
              <a:defRPr/>
            </a:pPr>
            <a:r>
              <a:rPr lang="en-US" dirty="0" smtClean="0"/>
              <a:t>“Lesson Learned” often has a negative connotation</a:t>
            </a:r>
          </a:p>
          <a:p>
            <a:pPr>
              <a:lnSpc>
                <a:spcPct val="120000"/>
              </a:lnSpc>
              <a:defRPr/>
            </a:pPr>
            <a:r>
              <a:rPr lang="en-US" dirty="0" smtClean="0"/>
              <a:t>Administrative burden with no clear value-added</a:t>
            </a:r>
          </a:p>
          <a:p>
            <a:pPr>
              <a:lnSpc>
                <a:spcPct val="120000"/>
              </a:lnSpc>
              <a:defRPr/>
            </a:pPr>
            <a:r>
              <a:rPr lang="en-US" dirty="0" smtClean="0"/>
              <a:t>Management support needed - culture and resources</a:t>
            </a:r>
          </a:p>
          <a:p>
            <a:pPr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914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865188"/>
            <a:ext cx="8467344" cy="714375"/>
          </a:xfrm>
        </p:spPr>
        <p:txBody>
          <a:bodyPr/>
          <a:lstStyle/>
          <a:p>
            <a:r>
              <a:rPr lang="en-US" altLang="en-US" sz="3400" dirty="0" smtClean="0"/>
              <a:t>BOAC </a:t>
            </a:r>
            <a:r>
              <a:rPr lang="en-US" altLang="en-US" sz="3400" dirty="0" smtClean="0"/>
              <a:t>Member Experiences on Implementation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579563"/>
            <a:ext cx="8321675" cy="4211191"/>
          </a:xfrm>
        </p:spPr>
        <p:txBody>
          <a:bodyPr/>
          <a:lstStyle/>
          <a:p>
            <a:r>
              <a:rPr lang="en-US" altLang="en-US" dirty="0" smtClean="0"/>
              <a:t>What are the key elements of a successful lessons learned program?</a:t>
            </a:r>
          </a:p>
          <a:p>
            <a:endParaRPr lang="en-US" altLang="en-US" sz="1200" dirty="0" smtClean="0"/>
          </a:p>
          <a:p>
            <a:r>
              <a:rPr lang="en-US" altLang="en-US" dirty="0" smtClean="0"/>
              <a:t>How do identified best practices from your organization’s communities of practices become implemented into policy and/or procedures?</a:t>
            </a:r>
          </a:p>
          <a:p>
            <a:endParaRPr lang="en-US" altLang="en-US" sz="1200" dirty="0"/>
          </a:p>
          <a:p>
            <a:r>
              <a:rPr lang="en-US" altLang="en-US" dirty="0" smtClean="0"/>
              <a:t>Are any external organizations part of your LL program?  If yes, how does it work?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865188"/>
            <a:ext cx="8229600" cy="714375"/>
          </a:xfrm>
        </p:spPr>
        <p:txBody>
          <a:bodyPr/>
          <a:lstStyle/>
          <a:p>
            <a:r>
              <a:rPr lang="en-US" altLang="en-US" dirty="0" smtClean="0"/>
              <a:t>Lessons Learned for LL Programs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542260" y="1689737"/>
            <a:ext cx="8321675" cy="4247767"/>
          </a:xfrm>
        </p:spPr>
        <p:txBody>
          <a:bodyPr/>
          <a:lstStyle/>
          <a:p>
            <a:r>
              <a:rPr lang="en-US" altLang="en-US" dirty="0" smtClean="0"/>
              <a:t>Do’s and Don’ts in establishing a LL Program.</a:t>
            </a:r>
            <a:endParaRPr lang="en-US" altLang="en-US" dirty="0"/>
          </a:p>
          <a:p>
            <a:endParaRPr lang="en-US" altLang="en-US" sz="1200" dirty="0" smtClean="0"/>
          </a:p>
          <a:p>
            <a:r>
              <a:rPr lang="en-US" altLang="en-US" dirty="0"/>
              <a:t>Are there potential legal and/or public affairs type issues with sharing LL between organizations?</a:t>
            </a:r>
          </a:p>
          <a:p>
            <a:endParaRPr lang="en-US" altLang="en-US" sz="1200" dirty="0" smtClean="0"/>
          </a:p>
          <a:p>
            <a:r>
              <a:rPr lang="en-US" altLang="en-US" dirty="0" smtClean="0"/>
              <a:t>What guidance do you have for NSF?</a:t>
            </a:r>
          </a:p>
          <a:p>
            <a:pPr lvl="1"/>
            <a:r>
              <a:rPr lang="en-US" altLang="en-US" dirty="0" smtClean="0"/>
              <a:t>To address the NAPA recommendation</a:t>
            </a:r>
          </a:p>
          <a:p>
            <a:pPr lvl="1"/>
            <a:r>
              <a:rPr lang="en-US" altLang="en-US" dirty="0" smtClean="0"/>
              <a:t>For implementation of a formal, documented lessons learned program</a:t>
            </a:r>
          </a:p>
          <a:p>
            <a:pPr lvl="1"/>
            <a:endParaRPr lang="en-US" altLang="en-US" dirty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9493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H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DD475F53AF024C94DC0C62FF002CD0" ma:contentTypeVersion="0" ma:contentTypeDescription="Create a new document." ma:contentTypeScope="" ma:versionID="2e317fb1a78734f4300e02a80cbb0c4f">
  <xsd:schema xmlns:xsd="http://www.w3.org/2001/XMLSchema" xmlns:xs="http://www.w3.org/2001/XMLSchema" xmlns:p="http://schemas.microsoft.com/office/2006/metadata/properties" xmlns:ns2="7c075b91-a788-4f5b-9c4e-5392c92c7fe8" targetNamespace="http://schemas.microsoft.com/office/2006/metadata/properties" ma:root="true" ma:fieldsID="2a704227e38b4c22c49919c4375f83d1" ns2:_="">
    <xsd:import namespace="7c075b91-a788-4f5b-9c4e-5392c92c7fe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075b91-a788-4f5b-9c4e-5392c92c7fe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E9DE5C46-2DBC-4338-8BEC-6673D429938C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7c075b91-a788-4f5b-9c4e-5392c92c7fe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029A4AE-E5F4-491F-AD58-CDD39BC827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075b91-a788-4f5b-9c4e-5392c92c7f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234AA4-9DF5-4145-8C8A-552DE633754F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EHR.thmx</Template>
  <TotalTime>1654</TotalTime>
  <Words>288</Words>
  <Application>Microsoft Office PowerPoint</Application>
  <PresentationFormat>On-screen Show (4:3)</PresentationFormat>
  <Paragraphs>40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MS PGothic</vt:lpstr>
      <vt:lpstr>MS PGothic</vt:lpstr>
      <vt:lpstr>Arial</vt:lpstr>
      <vt:lpstr>Calibri</vt:lpstr>
      <vt:lpstr>Calibri Light</vt:lpstr>
      <vt:lpstr>EHR</vt:lpstr>
      <vt:lpstr>Advisory Committee for Business &amp; Operations November 29-30, 2016  Application of Lessons Learned from Other Lessons-Learned (LL) Programs    Rebecca Yasky Large Facilities Office (LFO) </vt:lpstr>
      <vt:lpstr>Background</vt:lpstr>
      <vt:lpstr>Examples of Existing NSF CoP’s and LL’s</vt:lpstr>
      <vt:lpstr>Concerns with Formalized LL Programs</vt:lpstr>
      <vt:lpstr>BOAC Member Experiences on Implementation </vt:lpstr>
      <vt:lpstr>Lessons Learned for LL Programs</vt:lpstr>
    </vt:vector>
  </TitlesOfParts>
  <Company>National Science Foundation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Pepper</dc:creator>
  <cp:lastModifiedBy>Yasky, Rebecca Kay</cp:lastModifiedBy>
  <cp:revision>126</cp:revision>
  <cp:lastPrinted>2016-08-02T17:11:55Z</cp:lastPrinted>
  <dcterms:created xsi:type="dcterms:W3CDTF">2016-04-07T18:45:19Z</dcterms:created>
  <dcterms:modified xsi:type="dcterms:W3CDTF">2016-11-07T21:45:00Z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WNNNYYRNKDVH-1132466125-1</vt:lpwstr>
  </property>
  <property fmtid="{D5CDD505-2E9C-101B-9397-08002B2CF9AE}" pid="3" name="_dlc_DocIdItemGuid">
    <vt:lpwstr>3a1a96af-a44d-4802-94b4-8d05a42808fe</vt:lpwstr>
  </property>
  <property fmtid="{D5CDD505-2E9C-101B-9397-08002B2CF9AE}" pid="4" name="_dlc_DocIdUrl">
    <vt:lpwstr>https://collaboration.inside.nsf.gov/bfa/_layouts/15/DocIdRedir.aspx?ID=WNNNYYRNKDVH-1132466125-1, WNNNYYRNKDVH-1132466125-1</vt:lpwstr>
  </property>
</Properties>
</file>